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8" r:id="rId6"/>
    <p:sldId id="271" r:id="rId7"/>
    <p:sldId id="262" r:id="rId8"/>
    <p:sldId id="277" r:id="rId9"/>
    <p:sldId id="278" r:id="rId10"/>
    <p:sldId id="267" r:id="rId11"/>
    <p:sldId id="263" r:id="rId12"/>
    <p:sldId id="272" r:id="rId13"/>
    <p:sldId id="273" r:id="rId14"/>
    <p:sldId id="274" r:id="rId15"/>
    <p:sldId id="264" r:id="rId16"/>
    <p:sldId id="266" r:id="rId17"/>
    <p:sldId id="265" r:id="rId18"/>
    <p:sldId id="275" r:id="rId19"/>
    <p:sldId id="276" r:id="rId20"/>
    <p:sldId id="258" r:id="rId21"/>
    <p:sldId id="257" r:id="rId22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54" autoAdjust="0"/>
  </p:normalViewPr>
  <p:slideViewPr>
    <p:cSldViewPr snapToGrid="0">
      <p:cViewPr>
        <p:scale>
          <a:sx n="67" d="100"/>
          <a:sy n="67" d="100"/>
        </p:scale>
        <p:origin x="-8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48226-506C-4DA3-8C4E-4C71D37AC1A0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989EA-40EA-4527-9DBF-3933F8178B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91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05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626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314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Costes:</a:t>
            </a:r>
          </a:p>
          <a:p>
            <a:r>
              <a:rPr lang="es-ES" dirty="0" smtClean="0"/>
              <a:t>Alojamiento web: podemos encontrar</a:t>
            </a:r>
            <a:r>
              <a:rPr lang="es-ES" baseline="0" dirty="0" smtClean="0"/>
              <a:t> servicios en Estados Unidos por unos 120€ al año, con espacio de disco y ancho de banda ilimitados.</a:t>
            </a:r>
          </a:p>
          <a:p>
            <a:r>
              <a:rPr lang="es-ES" baseline="0" dirty="0" smtClean="0"/>
              <a:t>Coste del programa: 0€ si usamos programas libres, pero con una amplia comunidad que lo mantiene y desarrolla, como por ejemplo </a:t>
            </a:r>
            <a:r>
              <a:rPr lang="es-ES" baseline="0" dirty="0" err="1" smtClean="0"/>
              <a:t>Omeka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013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Pocos ejemplos en España</a:t>
            </a:r>
          </a:p>
          <a:p>
            <a:r>
              <a:rPr lang="es-ES" dirty="0" smtClean="0"/>
              <a:t>Biblioteca de Montserrat: no está</a:t>
            </a:r>
            <a:r>
              <a:rPr lang="es-ES" baseline="0" dirty="0" smtClean="0"/>
              <a:t> en </a:t>
            </a:r>
            <a:r>
              <a:rPr lang="es-ES" baseline="0" dirty="0" err="1" smtClean="0"/>
              <a:t>Omeka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735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413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491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2016, usuarios</a:t>
            </a:r>
            <a:r>
              <a:rPr lang="es-ES" baseline="0" dirty="0" smtClean="0"/>
              <a:t> externos de la biblioteca, casi 1.000€ de ingresos.</a:t>
            </a:r>
          </a:p>
          <a:p>
            <a:r>
              <a:rPr lang="es-ES" baseline="0" dirty="0" smtClean="0"/>
              <a:t>Coste del carnet para la Biblioteca: 1,5€</a:t>
            </a:r>
          </a:p>
          <a:p>
            <a:r>
              <a:rPr lang="es-ES" baseline="0" dirty="0" smtClean="0"/>
              <a:t>Coste carnet usuario externo: 20€</a:t>
            </a:r>
          </a:p>
          <a:p>
            <a:r>
              <a:rPr lang="es-ES" baseline="0" dirty="0" smtClean="0"/>
              <a:t>Beneficio bruto: 18,50€</a:t>
            </a:r>
          </a:p>
          <a:p>
            <a:r>
              <a:rPr lang="es-ES" baseline="0" dirty="0" smtClean="0"/>
              <a:t>Beneficio neto: 14,64€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55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342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Pressupuesto</a:t>
            </a:r>
            <a:r>
              <a:rPr lang="es-ES" dirty="0" smtClean="0"/>
              <a:t> según número de usuarios</a:t>
            </a:r>
            <a:r>
              <a:rPr lang="es-ES" baseline="0" dirty="0" smtClean="0"/>
              <a:t> de la institución. A </a:t>
            </a:r>
            <a:r>
              <a:rPr lang="es-ES" baseline="0" dirty="0" err="1" smtClean="0"/>
              <a:t>més</a:t>
            </a:r>
            <a:r>
              <a:rPr lang="es-ES" baseline="0" dirty="0" smtClean="0"/>
              <a:t> usuarios, más caro es.</a:t>
            </a:r>
          </a:p>
          <a:p>
            <a:r>
              <a:rPr lang="es-ES" baseline="0" dirty="0" smtClean="0"/>
              <a:t>Para unos 1.000 usuarios :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2.614€ la suscripción anual a Worldcat.org con 4 cargas al año de registros.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542€ para el ILL que incluye hasta 100 peticiones de PI a otras bibliotecas. La recepción de solicitudes de préstamo/reproducción es gratis.</a:t>
            </a:r>
          </a:p>
          <a:p>
            <a:pPr marL="0" indent="0">
              <a:buFontTx/>
              <a:buNone/>
            </a:pPr>
            <a:r>
              <a:rPr lang="es-ES" baseline="0" dirty="0" smtClean="0"/>
              <a:t>La clave está en establecer tarifas que permitan recuperar la inversión.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534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Pressupuesto</a:t>
            </a:r>
            <a:r>
              <a:rPr lang="es-ES" dirty="0" smtClean="0"/>
              <a:t> según número de usuarios</a:t>
            </a:r>
            <a:r>
              <a:rPr lang="es-ES" baseline="0" dirty="0" smtClean="0"/>
              <a:t> de la institución. A </a:t>
            </a:r>
            <a:r>
              <a:rPr lang="es-ES" baseline="0" dirty="0" err="1" smtClean="0"/>
              <a:t>més</a:t>
            </a:r>
            <a:r>
              <a:rPr lang="es-ES" baseline="0" dirty="0" smtClean="0"/>
              <a:t> usuarios, más caro es.</a:t>
            </a:r>
          </a:p>
          <a:p>
            <a:r>
              <a:rPr lang="es-ES" baseline="0" dirty="0" smtClean="0"/>
              <a:t>Para unos 1.000 usuarios :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2.614€ la suscripción anual a Worldcat.org con 4 cargas al año de registros.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542€ para el ILL que incluye hasta 100 peticiones de PI a otras bibliotecas. La recepción de solicitudes de préstamo/reproducción es gratis.</a:t>
            </a:r>
          </a:p>
          <a:p>
            <a:pPr marL="0" indent="0">
              <a:buFontTx/>
              <a:buNone/>
            </a:pPr>
            <a:r>
              <a:rPr lang="es-ES" baseline="0" dirty="0" smtClean="0"/>
              <a:t>La clave está en establecer tarifas que permitan recuperar la inversión.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56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737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600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75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243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45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763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Por ejemplo, tenemos la Biblioteca Balmesiana</a:t>
            </a:r>
          </a:p>
          <a:p>
            <a:r>
              <a:rPr lang="es-ES" dirty="0" smtClean="0"/>
              <a:t>Coste: 0€</a:t>
            </a:r>
          </a:p>
          <a:p>
            <a:r>
              <a:rPr lang="es-ES" dirty="0" smtClean="0"/>
              <a:t>Beneficio bruto: 1€ por libro</a:t>
            </a:r>
          </a:p>
          <a:p>
            <a:r>
              <a:rPr lang="es-ES" dirty="0" smtClean="0"/>
              <a:t>Beneficio neto:</a:t>
            </a:r>
            <a:r>
              <a:rPr lang="es-ES" baseline="0" dirty="0" smtClean="0"/>
              <a:t> 0,79€ por libro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13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98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Cómo lo ejecutamos:</a:t>
            </a:r>
            <a:r>
              <a:rPr lang="es-ES" baseline="0" dirty="0" smtClean="0"/>
              <a:t> por ejemplo, </a:t>
            </a:r>
            <a:r>
              <a:rPr lang="es-ES" dirty="0" smtClean="0"/>
              <a:t>no</a:t>
            </a:r>
            <a:r>
              <a:rPr lang="es-ES" baseline="0" dirty="0" smtClean="0"/>
              <a:t> restauramos hasta que tenemos todo el importe necesario.</a:t>
            </a:r>
          </a:p>
          <a:p>
            <a:r>
              <a:rPr lang="es-ES" baseline="0" dirty="0" smtClean="0"/>
              <a:t>Coste: 0€ = un apartado específico en nuestra web</a:t>
            </a:r>
          </a:p>
          <a:p>
            <a:r>
              <a:rPr lang="es-ES" baseline="0" dirty="0" smtClean="0"/>
              <a:t>Beneficio: 0€. No ganamos nada, puesto que aquello que deberíamos haber invertido en la restauración ya ha salido de las aportaciones obtenidas.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493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89EA-40EA-4527-9DBF-3933F8178B7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74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7BC9-FD37-4567-83E6-EB2AC0F4174E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604B-14D5-4E34-8DEE-41D88BBD73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87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7BC9-FD37-4567-83E6-EB2AC0F4174E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604B-14D5-4E34-8DEE-41D88BBD73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20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7BC9-FD37-4567-83E6-EB2AC0F4174E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604B-14D5-4E34-8DEE-41D88BBD73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74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7BC9-FD37-4567-83E6-EB2AC0F4174E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604B-14D5-4E34-8DEE-41D88BBD73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55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7BC9-FD37-4567-83E6-EB2AC0F4174E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604B-14D5-4E34-8DEE-41D88BBD73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7BC9-FD37-4567-83E6-EB2AC0F4174E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604B-14D5-4E34-8DEE-41D88BBD73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03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7BC9-FD37-4567-83E6-EB2AC0F4174E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604B-14D5-4E34-8DEE-41D88BBD73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62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7BC9-FD37-4567-83E6-EB2AC0F4174E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604B-14D5-4E34-8DEE-41D88BBD73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87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7BC9-FD37-4567-83E6-EB2AC0F4174E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604B-14D5-4E34-8DEE-41D88BBD73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40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7BC9-FD37-4567-83E6-EB2AC0F4174E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604B-14D5-4E34-8DEE-41D88BBD73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06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7BC9-FD37-4567-83E6-EB2AC0F4174E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604B-14D5-4E34-8DEE-41D88BBD73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13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97BC9-FD37-4567-83E6-EB2AC0F4174E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4604B-14D5-4E34-8DEE-41D88BBD73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14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d.ub.edu/28/alcaraz2.htm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blogtecarios.es/lauranovelle/fundraising-en-bibliotecas/" TargetMode="External"/><Relationship Id="rId5" Type="http://schemas.openxmlformats.org/officeDocument/2006/relationships/hyperlink" Target="http://www.biblogtecarios.es/julianmarquina/las-bibliotecas-buscan-nuevas-formas-de-financiacion-e-ingresos/" TargetMode="External"/><Relationship Id="rId4" Type="http://schemas.openxmlformats.org/officeDocument/2006/relationships/hyperlink" Target="http://www.ub.edu/web/ub/es/menu_eines/noticies/2014/01/018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CINCO PROPUESTAS LOW COST PARA OBTENER RECURSOS EN BIBLIOTECAS </a:t>
            </a:r>
            <a:r>
              <a:rPr lang="es-ES" b="1" dirty="0" smtClean="0"/>
              <a:t>ECLESIÁSTICAS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Daniel Gil </a:t>
            </a:r>
            <a:r>
              <a:rPr lang="es-ES" dirty="0" err="1" smtClean="0"/>
              <a:t>Solés</a:t>
            </a:r>
            <a:endParaRPr lang="es-ES" dirty="0" smtClean="0"/>
          </a:p>
          <a:p>
            <a:r>
              <a:rPr lang="es-ES" dirty="0" smtClean="0"/>
              <a:t>XI Jornadas Técnicas 2017</a:t>
            </a:r>
          </a:p>
          <a:p>
            <a:r>
              <a:rPr lang="es-ES" dirty="0" smtClean="0"/>
              <a:t>9-10 de marzo de 2017, Universidad Eclesiástica San Dámaso, Madrid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Ejemplos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7482634" cy="408215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26" y="365125"/>
            <a:ext cx="6982216" cy="51665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59" y="706061"/>
            <a:ext cx="6859959" cy="50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dirty="0" smtClean="0"/>
              <a:t/>
            </a:r>
            <a:br>
              <a:rPr lang="es-ES" dirty="0" smtClean="0"/>
            </a:br>
            <a:r>
              <a:rPr lang="es-ES" sz="6700" dirty="0" smtClean="0"/>
              <a:t>3.</a:t>
            </a:r>
            <a:br>
              <a:rPr lang="es-ES" sz="6700" dirty="0" smtClean="0"/>
            </a:br>
            <a:r>
              <a:rPr lang="es-ES" sz="6700" dirty="0" smtClean="0"/>
              <a:t>Creación </a:t>
            </a:r>
            <a:r>
              <a:rPr lang="es-ES" sz="6700" dirty="0"/>
              <a:t>de </a:t>
            </a:r>
            <a:r>
              <a:rPr lang="es-ES" sz="6700" dirty="0" smtClean="0"/>
              <a:t>bibliotecas</a:t>
            </a:r>
            <a:br>
              <a:rPr lang="es-ES" sz="6700" dirty="0" smtClean="0"/>
            </a:br>
            <a:r>
              <a:rPr lang="es-ES" sz="6700" dirty="0" smtClean="0"/>
              <a:t>digitales </a:t>
            </a:r>
            <a:r>
              <a:rPr lang="es-ES" sz="6700" dirty="0"/>
              <a:t>propias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Digitalizar para preservar y difundir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Hay que tener claro:</a:t>
            </a:r>
          </a:p>
          <a:p>
            <a:r>
              <a:rPr lang="es-ES" dirty="0" smtClean="0"/>
              <a:t>¿Qué fondo digitalizamos?</a:t>
            </a:r>
          </a:p>
          <a:p>
            <a:r>
              <a:rPr lang="es-ES" dirty="0" smtClean="0"/>
              <a:t>¿Cómo lo digitalizamos? &gt; formatos, calidad, marcas de agua, márgenes, etc.</a:t>
            </a:r>
          </a:p>
          <a:p>
            <a:r>
              <a:rPr lang="es-ES" dirty="0" smtClean="0"/>
              <a:t>Sobretodo: ¿Qué modelo de negocio usamos? &gt;</a:t>
            </a:r>
          </a:p>
          <a:p>
            <a:pPr lvl="1"/>
            <a:r>
              <a:rPr lang="es-ES" dirty="0"/>
              <a:t>B</a:t>
            </a:r>
            <a:r>
              <a:rPr lang="es-ES" dirty="0" smtClean="0"/>
              <a:t>aja resolución gratis y cobrar por alta resolución.</a:t>
            </a:r>
          </a:p>
          <a:p>
            <a:pPr lvl="1"/>
            <a:r>
              <a:rPr lang="es-ES" dirty="0" smtClean="0"/>
              <a:t>Sólo una muestra. 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Costes:</a:t>
            </a:r>
          </a:p>
          <a:p>
            <a:r>
              <a:rPr lang="es-ES" dirty="0" smtClean="0"/>
              <a:t>Alojamiento web: unos 120€/año en EUA, con espacio de disco y ancho de banda ilimitados.</a:t>
            </a:r>
          </a:p>
          <a:p>
            <a:r>
              <a:rPr lang="es-ES" dirty="0" smtClean="0"/>
              <a:t>Programas libres, p. ej. </a:t>
            </a:r>
            <a:r>
              <a:rPr lang="es-ES" dirty="0" err="1" smtClean="0"/>
              <a:t>Omeka</a:t>
            </a:r>
            <a:r>
              <a:rPr lang="es-ES" dirty="0" smtClean="0"/>
              <a:t> &gt; con una amplia comunidad que lo mantiene y desarrolla.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Ejemplos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845061" cy="4685060"/>
          </a:xfrm>
        </p:spPr>
      </p:pic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14" y="365124"/>
            <a:ext cx="5929486" cy="5183905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47" y="670078"/>
            <a:ext cx="5987227" cy="46923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39" y="1504331"/>
            <a:ext cx="5667319" cy="5057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08" y="702263"/>
            <a:ext cx="6853499" cy="50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Aunque por supuesto también debemos estar presentes en: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716032" y="1825625"/>
            <a:ext cx="3637767" cy="4351338"/>
          </a:xfrm>
        </p:spPr>
        <p:txBody>
          <a:bodyPr/>
          <a:lstStyle/>
          <a:p>
            <a:r>
              <a:rPr lang="es-ES" dirty="0" smtClean="0"/>
              <a:t>Es importante el trabajo cooperativo.</a:t>
            </a:r>
          </a:p>
          <a:p>
            <a:r>
              <a:rPr lang="es-ES" dirty="0" smtClean="0"/>
              <a:t>La utilidad social de nuestros centros.</a:t>
            </a:r>
          </a:p>
          <a:p>
            <a:r>
              <a:rPr lang="es-ES" dirty="0" smtClean="0"/>
              <a:t>El patrimonio colectivo que guardamos y conservamos.</a:t>
            </a:r>
          </a:p>
          <a:p>
            <a:r>
              <a:rPr lang="es-ES" dirty="0" smtClean="0"/>
              <a:t>Retorno social.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3316"/>
            <a:ext cx="6059432" cy="4542994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690688"/>
            <a:ext cx="6080029" cy="4665622"/>
          </a:xfrm>
        </p:spPr>
      </p:pic>
    </p:spTree>
    <p:extLst>
      <p:ext uri="{BB962C8B-B14F-4D97-AF65-F5344CB8AC3E}">
        <p14:creationId xmlns:p14="http://schemas.microsoft.com/office/powerpoint/2010/main" val="8618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dirty="0" smtClean="0"/>
              <a:t/>
            </a:r>
            <a:br>
              <a:rPr lang="es-ES" dirty="0" smtClean="0"/>
            </a:br>
            <a:r>
              <a:rPr lang="es-ES" sz="6700" dirty="0" smtClean="0"/>
              <a:t>4. </a:t>
            </a:r>
            <a:br>
              <a:rPr lang="es-ES" sz="6700" dirty="0" smtClean="0"/>
            </a:br>
            <a:r>
              <a:rPr lang="es-ES" sz="6700" dirty="0" smtClean="0"/>
              <a:t>Cobrar </a:t>
            </a:r>
            <a:r>
              <a:rPr lang="es-ES" sz="6700" dirty="0"/>
              <a:t>por el </a:t>
            </a:r>
            <a:r>
              <a:rPr lang="es-ES" sz="6700" dirty="0" smtClean="0"/>
              <a:t>carnet</a:t>
            </a:r>
            <a:br>
              <a:rPr lang="es-ES" sz="6700" dirty="0" smtClean="0"/>
            </a:br>
            <a:r>
              <a:rPr lang="es-ES" sz="6700" dirty="0" smtClean="0"/>
              <a:t>de </a:t>
            </a:r>
            <a:r>
              <a:rPr lang="es-ES" sz="6700" dirty="0"/>
              <a:t>usuario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054236" cy="1552222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FF0000"/>
                </a:solidFill>
              </a:rPr>
              <a:t>El carnet de usuario como elemento de valor y de responsabilidad</a:t>
            </a:r>
            <a:endParaRPr lang="es-ES" sz="3600" dirty="0">
              <a:solidFill>
                <a:srgbClr val="FF0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325510"/>
            <a:ext cx="5054236" cy="35434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No somos bibliotecas públicas &gt; Somos bibliotecas patrimoniales, privadas.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Con fondos valiosos, especializados y muchas veces únicos.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Cobrar para poner en valor estos fondos.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Cobrar para </a:t>
            </a:r>
            <a:r>
              <a:rPr lang="es-ES" sz="2400" dirty="0" err="1" smtClean="0"/>
              <a:t>co-reponsabilizar</a:t>
            </a:r>
            <a:r>
              <a:rPr lang="es-ES" sz="2400" dirty="0" smtClean="0"/>
              <a:t> a nuestros usuarios.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61" y="1851378"/>
            <a:ext cx="4370694" cy="2691214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dirty="0" smtClean="0"/>
              <a:t>5.</a:t>
            </a:r>
            <a:br>
              <a:rPr lang="es-ES" dirty="0" smtClean="0"/>
            </a:br>
            <a:r>
              <a:rPr lang="es-ES" dirty="0" smtClean="0"/>
              <a:t>Incorporarse </a:t>
            </a:r>
            <a:r>
              <a:rPr lang="es-ES" dirty="0"/>
              <a:t>a </a:t>
            </a:r>
            <a:r>
              <a:rPr lang="es-ES" dirty="0" err="1"/>
              <a:t>WorldCat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0142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FF0000"/>
                </a:solidFill>
              </a:rPr>
              <a:t>Visibilidad mundial</a:t>
            </a:r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24" y="457200"/>
            <a:ext cx="5568363" cy="5411788"/>
          </a:xfrm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839788" y="1127342"/>
            <a:ext cx="4784398" cy="528598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Ampliamos nuestros usuarios potenciales &gt; universidades e instituciones de EUA.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Préstamos y reproducción de documentos.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Fondos eclesiásticos europeos y españoles, muy valorados y demandados en EUA.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Cada institución marca sus propias tarifas, su ritmo de préstamos/reproducción,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Panel de control: gestión de peticiones, presupuestos, control del gasto/saldo, etc.</a:t>
            </a:r>
            <a:endParaRPr lang="es-E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0142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FF0000"/>
                </a:solidFill>
              </a:rPr>
              <a:t>Algunos requisitos…</a:t>
            </a:r>
            <a:endParaRPr lang="es-ES" sz="3600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839788" y="1127342"/>
            <a:ext cx="4684190" cy="4741646"/>
          </a:xfrm>
        </p:spPr>
        <p:txBody>
          <a:bodyPr>
            <a:noAutofit/>
          </a:bodyPr>
          <a:lstStyle/>
          <a:p>
            <a:r>
              <a:rPr lang="es-ES" sz="2400" dirty="0" smtClean="0"/>
              <a:t>Para OCLC…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Catálogo de la Biblioteca debe estar en MARC21.</a:t>
            </a:r>
          </a:p>
          <a:p>
            <a:r>
              <a:rPr lang="es-ES" sz="2400" dirty="0" smtClean="0"/>
              <a:t>I personalmente…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El catálogo debe estar en perfecto estado (evitar fichas mal catalogadas, incompletas, duplicados, etc…) &gt; Mala imagen.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Ofrecer la máxima información posible (títulos uniformes, notas de contenido, todos los autores, etc.) &gt; Somos excelentes.</a:t>
            </a:r>
            <a:endParaRPr lang="es-E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03" y="1127342"/>
            <a:ext cx="5352630" cy="4321480"/>
          </a:xfrm>
        </p:spPr>
      </p:pic>
    </p:spTree>
    <p:extLst>
      <p:ext uri="{BB962C8B-B14F-4D97-AF65-F5344CB8AC3E}">
        <p14:creationId xmlns:p14="http://schemas.microsoft.com/office/powerpoint/2010/main" val="33346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Nuestro punto de partida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Necesidad de obtener recursos económicos &gt;&gt; objetivo ineludible para todo gestor y responsable de estos equipamientos.</a:t>
            </a:r>
          </a:p>
          <a:p>
            <a:r>
              <a:rPr lang="es-ES" dirty="0" smtClean="0"/>
              <a:t>Aunque también lo es para </a:t>
            </a:r>
            <a:r>
              <a:rPr lang="es-ES" dirty="0"/>
              <a:t>el personal bibliotecario </a:t>
            </a:r>
            <a:r>
              <a:rPr lang="es-ES" dirty="0" smtClean="0"/>
              <a:t>técnico.</a:t>
            </a:r>
          </a:p>
          <a:p>
            <a:r>
              <a:rPr lang="es-ES" dirty="0" smtClean="0"/>
              <a:t>En el </a:t>
            </a:r>
            <a:r>
              <a:rPr lang="es-ES" dirty="0"/>
              <a:t>ámbito eclesiástico, los costes de mantenimiento y los recursos necesarios para el funcionamiento diario de las bibliotecas suelen ser muy </a:t>
            </a:r>
            <a:r>
              <a:rPr lang="es-ES" dirty="0" smtClean="0"/>
              <a:t>elevados.</a:t>
            </a:r>
          </a:p>
          <a:p>
            <a:r>
              <a:rPr lang="es-ES" dirty="0" smtClean="0"/>
              <a:t>Y </a:t>
            </a:r>
            <a:r>
              <a:rPr lang="es-ES" dirty="0"/>
              <a:t>al mismo tiempo, en general se dispone de pocos recursos económicos propios. 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000" dirty="0" smtClean="0"/>
              <a:t>Alcaraz Martínez, Rubén. “</a:t>
            </a:r>
            <a:r>
              <a:rPr lang="es-ES" sz="2000" dirty="0" err="1" smtClean="0"/>
              <a:t>Omeka</a:t>
            </a:r>
            <a:r>
              <a:rPr lang="es-ES" sz="2000" dirty="0" smtClean="0"/>
              <a:t>: exposiciones virtuales y distribución de colecciones digitales”. En: </a:t>
            </a:r>
            <a:r>
              <a:rPr lang="es-ES" sz="2000" i="1" dirty="0" err="1" smtClean="0"/>
              <a:t>BiD</a:t>
            </a:r>
            <a:r>
              <a:rPr lang="es-ES" sz="2000" dirty="0" smtClean="0"/>
              <a:t>, n. </a:t>
            </a:r>
            <a:r>
              <a:rPr lang="es-ES" sz="2000" dirty="0"/>
              <a:t>28 (junio 2012) </a:t>
            </a:r>
            <a:r>
              <a:rPr lang="es-ES" sz="2000" dirty="0" smtClean="0"/>
              <a:t>&lt;</a:t>
            </a:r>
            <a:r>
              <a:rPr lang="es-ES" sz="2000" dirty="0" smtClean="0">
                <a:hlinkClick r:id="rId3"/>
              </a:rPr>
              <a:t>http</a:t>
            </a:r>
            <a:r>
              <a:rPr lang="es-ES" sz="2000" dirty="0">
                <a:hlinkClick r:id="rId3"/>
              </a:rPr>
              <a:t>://</a:t>
            </a:r>
            <a:r>
              <a:rPr lang="es-ES" sz="2000" dirty="0" smtClean="0">
                <a:hlinkClick r:id="rId3"/>
              </a:rPr>
              <a:t>bid.ub.edu/28/alcaraz2.htm</a:t>
            </a:r>
            <a:r>
              <a:rPr lang="es-ES" sz="2000" dirty="0" smtClean="0"/>
              <a:t>&gt; [Consulta: 02/03/2017]</a:t>
            </a:r>
          </a:p>
          <a:p>
            <a:r>
              <a:rPr lang="es-ES" sz="2000" i="1" dirty="0"/>
              <a:t>La UB pone en marcha un programa de apadrinamiento para restaurar las joyas de su </a:t>
            </a:r>
            <a:r>
              <a:rPr lang="es-ES" sz="2000" i="1" dirty="0" smtClean="0"/>
              <a:t>biblioteca</a:t>
            </a:r>
            <a:r>
              <a:rPr lang="es-ES" sz="2000" dirty="0"/>
              <a:t>. </a:t>
            </a:r>
            <a:r>
              <a:rPr lang="es-ES" sz="2000" dirty="0" smtClean="0"/>
              <a:t>&lt;</a:t>
            </a:r>
            <a:r>
              <a:rPr lang="es-ES" sz="2000" dirty="0" smtClean="0">
                <a:hlinkClick r:id="rId4"/>
              </a:rPr>
              <a:t>http</a:t>
            </a:r>
            <a:r>
              <a:rPr lang="es-ES" sz="2000" dirty="0">
                <a:hlinkClick r:id="rId4"/>
              </a:rPr>
              <a:t>://</a:t>
            </a:r>
            <a:r>
              <a:rPr lang="es-ES" sz="2000" dirty="0" smtClean="0">
                <a:hlinkClick r:id="rId4"/>
              </a:rPr>
              <a:t>www.ub.edu/web/ub/es/menu_eines/noticies/2014/01/018.html</a:t>
            </a:r>
            <a:r>
              <a:rPr lang="es-ES" sz="2000" dirty="0" smtClean="0"/>
              <a:t>&gt; (16/01/2014) [Consulta: 02/03/2017]</a:t>
            </a:r>
          </a:p>
          <a:p>
            <a:r>
              <a:rPr lang="es-ES" sz="2000" dirty="0" smtClean="0"/>
              <a:t>Marquina, Julián. “Las bibliotecas buscan nuevas formas de financiación e ingresos”. En: </a:t>
            </a:r>
            <a:r>
              <a:rPr lang="es-ES" sz="2000" dirty="0" err="1" smtClean="0"/>
              <a:t>Biblogtecarios</a:t>
            </a:r>
            <a:r>
              <a:rPr lang="es-ES" sz="2000" dirty="0" smtClean="0"/>
              <a:t> (7 </a:t>
            </a:r>
            <a:r>
              <a:rPr lang="es-ES" sz="2000" dirty="0"/>
              <a:t>de noviembre de 2012) </a:t>
            </a:r>
            <a:r>
              <a:rPr lang="es-ES" sz="2000" dirty="0" smtClean="0"/>
              <a:t>&lt;</a:t>
            </a:r>
            <a:r>
              <a:rPr lang="es-ES" sz="2000" dirty="0" smtClean="0">
                <a:hlinkClick r:id="rId5"/>
              </a:rPr>
              <a:t>http</a:t>
            </a:r>
            <a:r>
              <a:rPr lang="es-ES" sz="2000" dirty="0">
                <a:hlinkClick r:id="rId5"/>
              </a:rPr>
              <a:t>://www.biblogtecarios.es/julianmarquina/las-bibliotecas-buscan-nuevas-formas-de-financiacion-e-ingresos</a:t>
            </a:r>
            <a:r>
              <a:rPr lang="es-ES" sz="2000" dirty="0" smtClean="0">
                <a:hlinkClick r:id="rId5"/>
              </a:rPr>
              <a:t>/</a:t>
            </a:r>
            <a:r>
              <a:rPr lang="es-ES" sz="2000" dirty="0" smtClean="0"/>
              <a:t>&gt; [Consulta: 02/03/2017]</a:t>
            </a:r>
          </a:p>
          <a:p>
            <a:r>
              <a:rPr lang="es-ES" sz="2000" dirty="0" err="1" smtClean="0"/>
              <a:t>Novelle</a:t>
            </a:r>
            <a:r>
              <a:rPr lang="es-ES" sz="2000" dirty="0" smtClean="0"/>
              <a:t>, Laura. “</a:t>
            </a:r>
            <a:r>
              <a:rPr lang="es-ES" sz="2000" dirty="0" err="1" smtClean="0"/>
              <a:t>Fundraising</a:t>
            </a:r>
            <a:r>
              <a:rPr lang="es-ES" sz="2000" dirty="0" smtClean="0"/>
              <a:t> en bibliotecas”. En: </a:t>
            </a:r>
            <a:r>
              <a:rPr lang="es-ES" sz="2000" i="1" dirty="0" err="1" smtClean="0"/>
              <a:t>Biblogtecarios</a:t>
            </a:r>
            <a:r>
              <a:rPr lang="es-ES" sz="2000" dirty="0" smtClean="0"/>
              <a:t> (31 </a:t>
            </a:r>
            <a:r>
              <a:rPr lang="es-ES" sz="2000" dirty="0"/>
              <a:t>de octubre de 2016) </a:t>
            </a:r>
            <a:r>
              <a:rPr lang="es-ES" sz="2000" dirty="0" smtClean="0"/>
              <a:t>&lt;</a:t>
            </a:r>
            <a:r>
              <a:rPr lang="es-ES" sz="2000" dirty="0" smtClean="0">
                <a:hlinkClick r:id="rId6"/>
              </a:rPr>
              <a:t>http</a:t>
            </a:r>
            <a:r>
              <a:rPr lang="es-ES" sz="2000" dirty="0">
                <a:hlinkClick r:id="rId6"/>
              </a:rPr>
              <a:t>://www.biblogtecarios.es/lauranovelle/fundraising-en-bibliotecas</a:t>
            </a:r>
            <a:r>
              <a:rPr lang="es-ES" sz="2000" dirty="0" smtClean="0">
                <a:hlinkClick r:id="rId6"/>
              </a:rPr>
              <a:t>/</a:t>
            </a:r>
            <a:r>
              <a:rPr lang="es-ES" sz="2000" dirty="0" smtClean="0"/>
              <a:t>&gt; [Consulta: 02/03/2017]</a:t>
            </a:r>
          </a:p>
          <a:p>
            <a:r>
              <a:rPr lang="es-ES" sz="2000" dirty="0" smtClean="0"/>
              <a:t>Pérez López, Agustín. </a:t>
            </a:r>
            <a:r>
              <a:rPr lang="es-ES" sz="2000" i="1" dirty="0" smtClean="0"/>
              <a:t>Introducción a la captación de Fondos</a:t>
            </a:r>
            <a:r>
              <a:rPr lang="es-ES" sz="2000" dirty="0" smtClean="0"/>
              <a:t>. Madrid: Asociación Española de Fundaciones, 2006. 110 p. ISBN 8461144120</a:t>
            </a:r>
          </a:p>
          <a:p>
            <a:r>
              <a:rPr lang="es-ES" sz="2000" dirty="0" smtClean="0"/>
              <a:t>Server-Sastre, Adán; Vicente-Hernández, Lluís. “Apadrina un </a:t>
            </a:r>
            <a:r>
              <a:rPr lang="es-ES" sz="2000" dirty="0" err="1" smtClean="0"/>
              <a:t>llibre</a:t>
            </a:r>
            <a:r>
              <a:rPr lang="es-ES" sz="2000" dirty="0" smtClean="0"/>
              <a:t>!, captar fondos generando experiencia”. En: </a:t>
            </a:r>
            <a:r>
              <a:rPr lang="es-ES" sz="2000" i="1" dirty="0" smtClean="0"/>
              <a:t>2as Jornadas Valencianas de Documentación, Valencia</a:t>
            </a:r>
            <a:r>
              <a:rPr lang="es-ES" sz="2000" dirty="0" smtClean="0"/>
              <a:t>, 17-18 de octubre de 2013</a:t>
            </a:r>
          </a:p>
          <a:p>
            <a:r>
              <a:rPr lang="es-ES" sz="2000" dirty="0" smtClean="0"/>
              <a:t>Vicente, Lluís. “No </a:t>
            </a:r>
            <a:r>
              <a:rPr lang="es-ES" sz="2000" dirty="0" err="1" smtClean="0"/>
              <a:t>són</a:t>
            </a:r>
            <a:r>
              <a:rPr lang="es-ES" sz="2000" dirty="0" smtClean="0"/>
              <a:t> </a:t>
            </a:r>
            <a:r>
              <a:rPr lang="es-ES" sz="2000" dirty="0" err="1" smtClean="0"/>
              <a:t>els</a:t>
            </a:r>
            <a:r>
              <a:rPr lang="es-ES" sz="2000" dirty="0" smtClean="0"/>
              <a:t> </a:t>
            </a:r>
            <a:r>
              <a:rPr lang="es-ES" sz="2000" dirty="0" err="1" smtClean="0"/>
              <a:t>diners</a:t>
            </a:r>
            <a:r>
              <a:rPr lang="es-ES" sz="2000" dirty="0" smtClean="0"/>
              <a:t>: </a:t>
            </a:r>
            <a:r>
              <a:rPr lang="es-ES" sz="2000" dirty="0" err="1" smtClean="0"/>
              <a:t>és</a:t>
            </a:r>
            <a:r>
              <a:rPr lang="es-ES" sz="2000" dirty="0" smtClean="0"/>
              <a:t> la </a:t>
            </a:r>
            <a:r>
              <a:rPr lang="es-ES" sz="2000" dirty="0" err="1" smtClean="0"/>
              <a:t>relació</a:t>
            </a:r>
            <a:r>
              <a:rPr lang="es-ES" sz="2000" dirty="0" smtClean="0"/>
              <a:t>! La </a:t>
            </a:r>
            <a:r>
              <a:rPr lang="es-ES" sz="2000" dirty="0" err="1" smtClean="0"/>
              <a:t>captació</a:t>
            </a:r>
            <a:r>
              <a:rPr lang="es-ES" sz="2000" dirty="0" smtClean="0"/>
              <a:t> de recursos per a </a:t>
            </a:r>
            <a:r>
              <a:rPr lang="es-ES" sz="2000" dirty="0" err="1" smtClean="0"/>
              <a:t>professionals</a:t>
            </a:r>
            <a:r>
              <a:rPr lang="es-ES" sz="2000" dirty="0" smtClean="0"/>
              <a:t> de la </a:t>
            </a:r>
            <a:r>
              <a:rPr lang="es-ES" sz="2000" dirty="0" err="1" smtClean="0"/>
              <a:t>informació</a:t>
            </a:r>
            <a:r>
              <a:rPr lang="es-ES" sz="2000" dirty="0" smtClean="0"/>
              <a:t>”. En: </a:t>
            </a:r>
            <a:r>
              <a:rPr lang="es-ES" sz="2000" i="1" dirty="0" smtClean="0"/>
              <a:t>Ítem</a:t>
            </a:r>
            <a:r>
              <a:rPr lang="es-ES" sz="2000" dirty="0" smtClean="0"/>
              <a:t>, n. 61 (2016), p. 79-104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Muchas gracias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http://www.bibliotecaepiscopalbcn.org</a:t>
            </a:r>
          </a:p>
          <a:p>
            <a:r>
              <a:rPr lang="es-ES" dirty="0" smtClean="0"/>
              <a:t>info@bibliotecaepiscopalbcn.org</a:t>
            </a:r>
          </a:p>
          <a:p>
            <a:r>
              <a:rPr lang="es-ES" dirty="0" smtClean="0"/>
              <a:t>@</a:t>
            </a:r>
            <a:r>
              <a:rPr lang="es-ES" dirty="0" err="1" smtClean="0"/>
              <a:t>BiblioEpiscopal</a:t>
            </a: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Objetivos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Esta ponencia pretende explorar cinco propuestas de bajo coste, </a:t>
            </a:r>
            <a:r>
              <a:rPr lang="es-ES" i="1" dirty="0" err="1"/>
              <a:t>low</a:t>
            </a:r>
            <a:r>
              <a:rPr lang="es-ES" i="1" dirty="0"/>
              <a:t> </a:t>
            </a:r>
            <a:r>
              <a:rPr lang="es-ES" i="1" dirty="0" err="1"/>
              <a:t>cost</a:t>
            </a:r>
            <a:r>
              <a:rPr lang="es-ES" dirty="0"/>
              <a:t>, que las bibliotecas eclesiásticas pueden desarrollar para tratar de obtener recursos y beneficios económicos sin necesidad de invertir grandes cifras de dinero.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1. </a:t>
            </a:r>
            <a:br>
              <a:rPr lang="es-ES" dirty="0" smtClean="0"/>
            </a:br>
            <a:r>
              <a:rPr lang="es-ES" dirty="0" smtClean="0"/>
              <a:t>Venta </a:t>
            </a:r>
            <a:r>
              <a:rPr lang="es-ES" dirty="0"/>
              <a:t>de </a:t>
            </a:r>
            <a:r>
              <a:rPr lang="es-ES" dirty="0" smtClean="0"/>
              <a:t>fondos duplicados, donaciones o </a:t>
            </a:r>
            <a:r>
              <a:rPr lang="es-ES" dirty="0"/>
              <a:t>de </a:t>
            </a:r>
            <a:r>
              <a:rPr lang="es-ES" dirty="0" smtClean="0"/>
              <a:t>expurgos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¿Qué hacer con aquello que ya no queremos?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Podemos…</a:t>
            </a:r>
          </a:p>
          <a:p>
            <a:r>
              <a:rPr lang="es-ES" dirty="0" smtClean="0"/>
              <a:t>Hacer listados de duplicados o expurgos.</a:t>
            </a:r>
          </a:p>
          <a:p>
            <a:r>
              <a:rPr lang="es-ES" dirty="0" smtClean="0"/>
              <a:t>Mandarlos a listas (</a:t>
            </a:r>
            <a:r>
              <a:rPr lang="es-ES" dirty="0" err="1" smtClean="0"/>
              <a:t>Iwetel</a:t>
            </a:r>
            <a:r>
              <a:rPr lang="es-ES" dirty="0" smtClean="0"/>
              <a:t>…).</a:t>
            </a:r>
          </a:p>
          <a:p>
            <a:r>
              <a:rPr lang="es-ES" dirty="0" smtClean="0"/>
              <a:t>Esperar respuestas. Contestar.</a:t>
            </a:r>
          </a:p>
          <a:p>
            <a:r>
              <a:rPr lang="es-ES" dirty="0" smtClean="0"/>
              <a:t>Preparar paquetes</a:t>
            </a:r>
          </a:p>
          <a:p>
            <a:r>
              <a:rPr lang="es-ES" dirty="0" smtClean="0"/>
              <a:t>… 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Todo este proceso conlleva un coste:</a:t>
            </a:r>
          </a:p>
          <a:p>
            <a:r>
              <a:rPr lang="es-ES" dirty="0" smtClean="0"/>
              <a:t>Tiempo</a:t>
            </a:r>
          </a:p>
          <a:p>
            <a:r>
              <a:rPr lang="es-ES" dirty="0" smtClean="0"/>
              <a:t>Esfuerzo</a:t>
            </a:r>
          </a:p>
          <a:p>
            <a:r>
              <a:rPr lang="es-ES" dirty="0" smtClean="0"/>
              <a:t>Control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Y además no suele ser muy efectivo.</a:t>
            </a:r>
            <a:endParaRPr lang="es-ES" dirty="0"/>
          </a:p>
        </p:txBody>
      </p:sp>
      <p:sp>
        <p:nvSpPr>
          <p:cNvPr id="5" name="Flecha derecha 4"/>
          <p:cNvSpPr/>
          <p:nvPr/>
        </p:nvSpPr>
        <p:spPr>
          <a:xfrm>
            <a:off x="4461831" y="3128790"/>
            <a:ext cx="1972020" cy="16304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9788" y="457199"/>
            <a:ext cx="4316106" cy="112923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FF0000"/>
                </a:solidFill>
              </a:rPr>
              <a:t>Una alternativa…</a:t>
            </a:r>
            <a:br>
              <a:rPr lang="es-ES" sz="3600" dirty="0" smtClean="0">
                <a:solidFill>
                  <a:srgbClr val="FF0000"/>
                </a:solidFill>
              </a:rPr>
            </a:br>
            <a:r>
              <a:rPr lang="es-ES" sz="3600" dirty="0" smtClean="0">
                <a:solidFill>
                  <a:srgbClr val="FF0000"/>
                </a:solidFill>
              </a:rPr>
              <a:t>Libros a 1€</a:t>
            </a:r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7176" y="1789761"/>
            <a:ext cx="4913524" cy="2986535"/>
          </a:xfrm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925417" y="1762699"/>
            <a:ext cx="4230477" cy="41062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Venta de libros duplicados, dados de baja,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Venta de donaciones (previa autorización).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Carrito en la entrada de la Biblioteca.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 tener en cuenta: estas ventas tienen IVA.</a:t>
            </a:r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078776" y="1476260"/>
            <a:ext cx="4142342" cy="3108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No obstante, es mejor encontrar un equilibrio.</a:t>
            </a:r>
          </a:p>
          <a:p>
            <a:r>
              <a:rPr lang="es-ES" sz="2800" dirty="0" smtClean="0"/>
              <a:t>Por ejemplo: encontrar “bibliotecas hermanas” a las que podamos transferir duplicados con un alto % de éxito.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5272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dirty="0" smtClean="0"/>
              <a:t/>
            </a:r>
            <a:br>
              <a:rPr lang="es-ES" dirty="0" smtClean="0"/>
            </a:br>
            <a:r>
              <a:rPr lang="es-ES" sz="6700" dirty="0" smtClean="0"/>
              <a:t>2.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6700" dirty="0" smtClean="0"/>
              <a:t>Apadrinamiento de</a:t>
            </a:r>
            <a:br>
              <a:rPr lang="es-ES" sz="6700" dirty="0" smtClean="0"/>
            </a:br>
            <a:r>
              <a:rPr lang="es-ES" sz="6700" dirty="0" smtClean="0"/>
              <a:t>libros</a:t>
            </a:r>
            <a:r>
              <a:rPr lang="es-ES" sz="6700" dirty="0"/>
              <a:t> </a:t>
            </a:r>
            <a:r>
              <a:rPr lang="es-ES" sz="6700" dirty="0" smtClean="0"/>
              <a:t>para </a:t>
            </a:r>
            <a:r>
              <a:rPr lang="es-ES" sz="6700" dirty="0"/>
              <a:t>restaurar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34" y="5973723"/>
            <a:ext cx="3790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Tú también puedes ayudar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Micromezenazgo</a:t>
            </a:r>
            <a:r>
              <a:rPr lang="es-ES" dirty="0" smtClean="0"/>
              <a:t> para poder hacer frente a la restauración de libros &gt; Grave problema en las bibliotecas eclesiásticas.</a:t>
            </a:r>
            <a:r>
              <a:rPr lang="es-ES" dirty="0"/>
              <a:t> </a:t>
            </a:r>
            <a:r>
              <a:rPr lang="es-ES" dirty="0" smtClean="0"/>
              <a:t>Solos no podemos.</a:t>
            </a:r>
          </a:p>
          <a:p>
            <a:r>
              <a:rPr lang="es-ES" dirty="0" smtClean="0"/>
              <a:t>Siempre planificar: cómo lo hacemos, formas de pago, qué restauramos, comunicación y </a:t>
            </a:r>
            <a:r>
              <a:rPr lang="es-ES" dirty="0" err="1" smtClean="0"/>
              <a:t>márqueting</a:t>
            </a:r>
            <a:r>
              <a:rPr lang="es-ES" dirty="0" smtClean="0"/>
              <a:t>, etc. &gt; Trazar un plan, siempre: con la máxima transparencia.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¿Qué se consigue?</a:t>
            </a:r>
          </a:p>
          <a:p>
            <a:r>
              <a:rPr lang="es-ES" dirty="0"/>
              <a:t>M</a:t>
            </a:r>
            <a:r>
              <a:rPr lang="es-ES" dirty="0" smtClean="0"/>
              <a:t>ayor implicación emocional por parte de los usuarios &gt; Orgullo.</a:t>
            </a:r>
          </a:p>
          <a:p>
            <a:r>
              <a:rPr lang="es-ES" dirty="0" smtClean="0"/>
              <a:t>Mayor conciencia del estado del fondo &gt; necesidad de restauración.</a:t>
            </a:r>
          </a:p>
          <a:p>
            <a:r>
              <a:rPr lang="es-ES" dirty="0" smtClean="0"/>
              <a:t>Éxito compartido.</a:t>
            </a:r>
          </a:p>
          <a:p>
            <a:r>
              <a:rPr lang="es-ES" dirty="0" smtClean="0"/>
              <a:t>Posicionar a la Biblioteca.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047995" y="2317315"/>
            <a:ext cx="4096011" cy="3108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Siempre, siempre, siempre:</a:t>
            </a:r>
          </a:p>
          <a:p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Reconocimiento a los benefactores.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Dar las gracias.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Dar premios.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4063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Para pasar…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485611" cy="4647482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57" y="820127"/>
            <a:ext cx="6672634" cy="5004476"/>
          </a:xfrm>
        </p:spPr>
      </p:pic>
      <p:sp>
        <p:nvSpPr>
          <p:cNvPr id="7" name="Flecha derecha 6"/>
          <p:cNvSpPr/>
          <p:nvPr/>
        </p:nvSpPr>
        <p:spPr>
          <a:xfrm>
            <a:off x="3189961" y="2937189"/>
            <a:ext cx="1903956" cy="17411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47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1275</Words>
  <Application>Microsoft Office PowerPoint</Application>
  <PresentationFormat>Personalizado</PresentationFormat>
  <Paragraphs>144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CINCO PROPUESTAS LOW COST PARA OBTENER RECURSOS EN BIBLIOTECAS ECLESIÁSTICAS</vt:lpstr>
      <vt:lpstr>Nuestro punto de partida</vt:lpstr>
      <vt:lpstr>Objetivos</vt:lpstr>
      <vt:lpstr>1.  Venta de fondos duplicados, donaciones o de expurgos</vt:lpstr>
      <vt:lpstr>¿Qué hacer con aquello que ya no queremos?</vt:lpstr>
      <vt:lpstr>Una alternativa… Libros a 1€</vt:lpstr>
      <vt:lpstr> 2. Apadrinamiento de libros para restaurar</vt:lpstr>
      <vt:lpstr>Tú también puedes ayudar</vt:lpstr>
      <vt:lpstr>Para pasar…</vt:lpstr>
      <vt:lpstr>Ejemplos</vt:lpstr>
      <vt:lpstr> 3. Creación de bibliotecas digitales propias</vt:lpstr>
      <vt:lpstr>Digitalizar para preservar y difundir</vt:lpstr>
      <vt:lpstr>Ejemplos</vt:lpstr>
      <vt:lpstr>Aunque por supuesto también debemos estar presentes en:</vt:lpstr>
      <vt:lpstr> 4.  Cobrar por el carnet de usuario</vt:lpstr>
      <vt:lpstr>El carnet de usuario como elemento de valor y de responsabilidad</vt:lpstr>
      <vt:lpstr>5. Incorporarse a WorldCat</vt:lpstr>
      <vt:lpstr>Visibilidad mundial</vt:lpstr>
      <vt:lpstr>Algunos requisitos…</vt:lpstr>
      <vt:lpstr>Bibliografía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CINCO PROPUESTAS LOW COST PARA OBTENER RECURSOS EN BIBLIOTECAS ECLESIÁSTICAS</dc:title>
  <dc:creator>Biblioteca-4</dc:creator>
  <cp:lastModifiedBy>Biblioteca Universidad San Dámaso</cp:lastModifiedBy>
  <cp:revision>39</cp:revision>
  <cp:lastPrinted>2017-03-03T09:21:06Z</cp:lastPrinted>
  <dcterms:created xsi:type="dcterms:W3CDTF">2017-03-01T08:30:13Z</dcterms:created>
  <dcterms:modified xsi:type="dcterms:W3CDTF">2017-03-09T07:28:24Z</dcterms:modified>
</cp:coreProperties>
</file>